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&amp;ehk=rAoGlatmZmYTHYheDwLXfA&amp;r=0&amp;pid=OfficeInsert" ContentType="image/jpeg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1" r:id="rId1"/>
  </p:sldMasterIdLst>
  <p:notesMasterIdLst>
    <p:notesMasterId r:id="rId14"/>
  </p:notesMasterIdLst>
  <p:sldIdLst>
    <p:sldId id="256" r:id="rId2"/>
    <p:sldId id="262" r:id="rId3"/>
    <p:sldId id="285" r:id="rId4"/>
    <p:sldId id="278" r:id="rId5"/>
    <p:sldId id="274" r:id="rId6"/>
    <p:sldId id="280" r:id="rId7"/>
    <p:sldId id="275" r:id="rId8"/>
    <p:sldId id="286" r:id="rId9"/>
    <p:sldId id="287" r:id="rId10"/>
    <p:sldId id="289" r:id="rId11"/>
    <p:sldId id="257" r:id="rId12"/>
    <p:sldId id="269" r:id="rId13"/>
  </p:sldIdLst>
  <p:sldSz cx="12192000" cy="6858000"/>
  <p:notesSz cx="9313863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4" d="100"/>
          <a:sy n="64" d="100"/>
        </p:scale>
        <p:origin x="32" y="-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11" Type="http://schemas.openxmlformats.org/officeDocument/2006/relationships/image" Target="../media/image24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7.wmf"/><Relationship Id="rId9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36007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5701" y="1"/>
            <a:ext cx="4036007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06A9A-16AB-4AF4-B1AF-4E22E1F43C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98738" y="857250"/>
            <a:ext cx="4116387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1387" y="3300412"/>
            <a:ext cx="745109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036007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5701" y="6513910"/>
            <a:ext cx="4036007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2D453-FBB9-4C19-90B4-E2976D82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6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6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3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3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5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31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8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0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2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2D453-FBB9-4C19-90B4-E2976D82D2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44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5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1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38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82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197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0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7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4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25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60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6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2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8AE1BD8-B560-4D20-BFDF-569DF8B1501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A3287E8-CF1F-422F-87B6-E9184FDBB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3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edia20.blog.hu/2015/04/13/dr_toth_jobb_mint_dr_hous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&amp;ehk=rAoGlatmZmYTHYheDwLXfA&amp;r=0&amp;pid=OfficeInsert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necommunityranch.org/purpose-values-miss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vidaesbatalla.blogspot.com.es/2013/02/meditacion-para-viernes-despues-d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gazzettadiviareggio.it/economia/2015/05/ausl-12-ottimi-risultati-nell-assistenza-agli-anzian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ankshvet.blogspot.com/2013/01/a-prayer-i-say-for-every-ambulance-i-se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dental.wordpress.com/2010/11/22/encuesta-online/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oi.es/blogs/embasev/2015/06/14/el-marketing-satisface-o-genera-necesidades/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jeffblogs.com/2012/02/setting-goals-diet-day-37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8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2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20.wmf"/><Relationship Id="rId25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4.wmf"/><Relationship Id="rId15" Type="http://schemas.openxmlformats.org/officeDocument/2006/relationships/image" Target="../media/image19.wmf"/><Relationship Id="rId23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2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A436B7-937A-42C8-837A-8F6F66212348}"/>
              </a:ext>
            </a:extLst>
          </p:cNvPr>
          <p:cNvSpPr txBox="1"/>
          <p:nvPr/>
        </p:nvSpPr>
        <p:spPr>
          <a:xfrm>
            <a:off x="1869825" y="1982569"/>
            <a:ext cx="5196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All Services Solution USA</a:t>
            </a:r>
          </a:p>
        </p:txBody>
      </p:sp>
      <p:pic>
        <p:nvPicPr>
          <p:cNvPr id="11" name="Picture 10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0C3B97AD-DCC5-4B3F-B9A7-1E3EF728C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29649" y="4733075"/>
            <a:ext cx="3113753" cy="16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4829-8E18-4D70-9022-966F1BA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0" y="0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Driver documents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D9EB27-3B8A-4E39-8890-8126AF2BB8D7}"/>
              </a:ext>
            </a:extLst>
          </p:cNvPr>
          <p:cNvCxnSpPr/>
          <p:nvPr/>
        </p:nvCxnSpPr>
        <p:spPr>
          <a:xfrm>
            <a:off x="266700" y="1120583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0CE1C7-431C-4F13-8123-11D763104253}"/>
              </a:ext>
            </a:extLst>
          </p:cNvPr>
          <p:cNvSpPr txBox="1"/>
          <p:nvPr/>
        </p:nvSpPr>
        <p:spPr>
          <a:xfrm>
            <a:off x="63334" y="2115055"/>
            <a:ext cx="6206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Driver Credentialing Checklist (see attached) –please completed and return to me along with copies of: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Driver’s license (clear and legible)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MVR (motor vehicle record) Must be run within the past 90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7 Year National background check. Must be run in the past 90 days.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Pre-employment drug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Passenger Assistance Training certification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E2D55E3-D4AA-4D8F-9C06-0DBFBFBB6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714716"/>
              </p:ext>
            </p:extLst>
          </p:nvPr>
        </p:nvGraphicFramePr>
        <p:xfrm>
          <a:off x="1680760" y="268381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showAsIcon="1" r:id="rId4" imgW="914400" imgH="806400" progId="Word.Document.12">
                  <p:embed/>
                </p:oleObj>
              </mc:Choice>
              <mc:Fallback>
                <p:oleObj name="Document" showAsIcon="1" r:id="rId4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0760" y="268381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5397280-5452-4770-BC4C-F5F2DB942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646471"/>
              </p:ext>
            </p:extLst>
          </p:nvPr>
        </p:nvGraphicFramePr>
        <p:xfrm>
          <a:off x="9867740" y="1460742"/>
          <a:ext cx="20605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Packager Shell Object" showAsIcon="1" r:id="rId6" imgW="2060280" imgH="456480" progId="Package">
                  <p:embed/>
                </p:oleObj>
              </mc:Choice>
              <mc:Fallback>
                <p:oleObj name="Packager Shell Object" showAsIcon="1" r:id="rId6" imgW="20602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67740" y="1460742"/>
                        <a:ext cx="20605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E63B153-5308-4D37-BBFA-7A1858E9070C}"/>
              </a:ext>
            </a:extLst>
          </p:cNvPr>
          <p:cNvSpPr txBox="1"/>
          <p:nvPr/>
        </p:nvSpPr>
        <p:spPr>
          <a:xfrm>
            <a:off x="6270696" y="1325562"/>
            <a:ext cx="47669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FWA attestations (see attached)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HIPPA Training (see attached)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No smoking/texting while driving attestation (see attached)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Code of Conduct (see attached)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Job duties attestation (see attached)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First-Aid/CPR Training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Defensive Driving Training certification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56740-C7E5-4B81-BC6E-3D01E1F91C8D}"/>
              </a:ext>
            </a:extLst>
          </p:cNvPr>
          <p:cNvSpPr txBox="1"/>
          <p:nvPr/>
        </p:nvSpPr>
        <p:spPr>
          <a:xfrm>
            <a:off x="266700" y="1489287"/>
            <a:ext cx="2598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Primary Credentials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BE09BA9-C02E-4999-8D80-DB6D4224F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134370"/>
              </p:ext>
            </p:extLst>
          </p:nvPr>
        </p:nvGraphicFramePr>
        <p:xfrm>
          <a:off x="10069352" y="2012567"/>
          <a:ext cx="828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Packager Shell Object" showAsIcon="1" r:id="rId8" imgW="829440" imgH="456480" progId="Package">
                  <p:embed/>
                </p:oleObj>
              </mc:Choice>
              <mc:Fallback>
                <p:oleObj name="Packager Shell Object" showAsIcon="1" r:id="rId8" imgW="82944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069352" y="2012567"/>
                        <a:ext cx="828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C341F17-014A-46CB-A0C1-39E80C144B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472342"/>
              </p:ext>
            </p:extLst>
          </p:nvPr>
        </p:nvGraphicFramePr>
        <p:xfrm>
          <a:off x="9819314" y="2624921"/>
          <a:ext cx="19669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Packager Shell Object" showAsIcon="1" r:id="rId10" imgW="1966680" imgH="456480" progId="Package">
                  <p:embed/>
                </p:oleObj>
              </mc:Choice>
              <mc:Fallback>
                <p:oleObj name="Packager Shell Object" showAsIcon="1" r:id="rId10" imgW="19666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19314" y="2624921"/>
                        <a:ext cx="19669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A385120-19C1-4B72-8832-1504A991DE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252061"/>
              </p:ext>
            </p:extLst>
          </p:nvPr>
        </p:nvGraphicFramePr>
        <p:xfrm>
          <a:off x="10012202" y="3337446"/>
          <a:ext cx="19065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Packager Shell Object" showAsIcon="1" r:id="rId12" imgW="1906200" imgH="456480" progId="Package">
                  <p:embed/>
                </p:oleObj>
              </mc:Choice>
              <mc:Fallback>
                <p:oleObj name="Packager Shell Object" showAsIcon="1" r:id="rId12" imgW="190620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12202" y="3337446"/>
                        <a:ext cx="19065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7A67FBAC-ABDD-4F76-8A1A-1943FA590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756112"/>
              </p:ext>
            </p:extLst>
          </p:nvPr>
        </p:nvGraphicFramePr>
        <p:xfrm>
          <a:off x="10502740" y="3962380"/>
          <a:ext cx="14065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Packager Shell Object" showAsIcon="1" r:id="rId14" imgW="1406520" imgH="456480" progId="Package">
                  <p:embed/>
                </p:oleObj>
              </mc:Choice>
              <mc:Fallback>
                <p:oleObj name="Packager Shell Object" showAsIcon="1" r:id="rId14" imgW="140652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502740" y="3962380"/>
                        <a:ext cx="14065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EBC6DD5-5D80-44C5-BACE-FD140D34E650}"/>
              </a:ext>
            </a:extLst>
          </p:cNvPr>
          <p:cNvSpPr txBox="1"/>
          <p:nvPr/>
        </p:nvSpPr>
        <p:spPr>
          <a:xfrm>
            <a:off x="600075" y="5848350"/>
            <a:ext cx="714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 One attachment not listed related to rates =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0B72EF0-A89C-4C70-9A25-E1A1874CA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05012"/>
              </p:ext>
            </p:extLst>
          </p:nvPr>
        </p:nvGraphicFramePr>
        <p:xfrm>
          <a:off x="6096000" y="591764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Document" showAsIcon="1" r:id="rId16" imgW="914400" imgH="806400" progId="Word.Document.12">
                  <p:embed/>
                </p:oleObj>
              </mc:Choice>
              <mc:Fallback>
                <p:oleObj name="Document" showAsIcon="1" r:id="rId16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96000" y="591764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570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BBA6-E6B2-4671-B646-757602BE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151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we do Business…..</a:t>
            </a:r>
          </a:p>
        </p:txBody>
      </p: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A1E9C96F-D15D-41B5-B04D-9FD175D5C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/>
        </p:blipFill>
        <p:spPr>
          <a:xfrm>
            <a:off x="1617663" y="1607343"/>
            <a:ext cx="8793162" cy="326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4829-8E18-4D70-9022-966F1BA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5" y="185821"/>
            <a:ext cx="9692640" cy="13255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Next Steps.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D9EB27-3B8A-4E39-8890-8126AF2BB8D7}"/>
              </a:ext>
            </a:extLst>
          </p:cNvPr>
          <p:cNvCxnSpPr/>
          <p:nvPr/>
        </p:nvCxnSpPr>
        <p:spPr>
          <a:xfrm>
            <a:off x="0" y="1425383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1" name="Picture 10" descr="A drawing of a girl&#10;&#10;Description generated with high confidence">
            <a:extLst>
              <a:ext uri="{FF2B5EF4-FFF2-40B4-BE49-F238E27FC236}">
                <a16:creationId xmlns:a16="http://schemas.microsoft.com/office/drawing/2014/main" id="{2C3DAFEE-B26E-4049-9B87-5C7412868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17700" y="185821"/>
            <a:ext cx="598749" cy="12255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BFC3A8-49A9-4032-9C2F-6FE62EBB7838}"/>
              </a:ext>
            </a:extLst>
          </p:cNvPr>
          <p:cNvSpPr/>
          <p:nvPr/>
        </p:nvSpPr>
        <p:spPr>
          <a:xfrm>
            <a:off x="407098" y="1750959"/>
            <a:ext cx="9993186" cy="45130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56" y="1917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Vision – Mission &amp; Values.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219521D-CA47-4709-9A4A-CAB3A9DA7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436476">
            <a:off x="10105519" y="5412226"/>
            <a:ext cx="1867954" cy="1051182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137652" y="1517306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16FEC9-5326-41E2-8E5D-960AF4F7F227}"/>
              </a:ext>
            </a:extLst>
          </p:cNvPr>
          <p:cNvSpPr txBox="1"/>
          <p:nvPr/>
        </p:nvSpPr>
        <p:spPr>
          <a:xfrm>
            <a:off x="313456" y="2242055"/>
            <a:ext cx="1053607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Vision. To become the  Best in Class non- emergency medical transportation service provider.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Mission. To provide safe, on time, economical, and appropriate transportation to all patients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Values. Respect , Pride and Compassion understanding the impact of  service at the human level and not only as a transport provider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186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56" y="0"/>
            <a:ext cx="10420964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Major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11" y="2047721"/>
            <a:ext cx="11792528" cy="481027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</a:rPr>
              <a:t>There are currently three transportation brokers responsible Medicaid NEMT for the state.</a:t>
            </a:r>
            <a:endParaRPr lang="en-US" sz="1800" b="1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bg1"/>
                </a:solidFill>
              </a:rPr>
              <a:t> Access2Care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Presence in 29 States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Over 8.6 Millions Rides/Year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Open to accept new Transportation Providers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Offer Training to assure excellent transportation service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 See Forms: Credential Application and Transportation Service Application</a:t>
            </a:r>
          </a:p>
          <a:p>
            <a:pPr marL="0" indent="0" algn="just">
              <a:buSzPct val="150000"/>
              <a:buNone/>
            </a:pPr>
            <a:endParaRPr lang="en-US" sz="1800" b="1" dirty="0">
              <a:solidFill>
                <a:schemeClr val="bg1"/>
              </a:solidFill>
            </a:endParaRPr>
          </a:p>
          <a:p>
            <a:pPr algn="just">
              <a:buSzPct val="150000"/>
              <a:buFont typeface="Wingdings" panose="05000000000000000000" pitchFamily="2" charset="2"/>
              <a:buChar char="q"/>
            </a:pPr>
            <a:r>
              <a:rPr lang="en-US" sz="1050" b="1" dirty="0">
                <a:solidFill>
                  <a:schemeClr val="bg1"/>
                </a:solidFill>
              </a:rPr>
              <a:t>  </a:t>
            </a:r>
            <a:r>
              <a:rPr lang="en-US" sz="1800" b="1" dirty="0" err="1">
                <a:solidFill>
                  <a:schemeClr val="bg1"/>
                </a:solidFill>
              </a:rPr>
              <a:t>LogistiCare</a:t>
            </a:r>
            <a:endParaRPr lang="en-US" sz="1800" b="1" dirty="0">
              <a:solidFill>
                <a:schemeClr val="bg1"/>
              </a:solidFill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Is the largest NEMT company in USA, with presence in 39 States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Over 69 Millions Rides/Year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Open to accept new Transportation Providers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/>
                </a:solidFill>
              </a:rPr>
              <a:t>Offer Training to assure excellent transportation service</a:t>
            </a:r>
          </a:p>
          <a:p>
            <a:pPr>
              <a:buSzPct val="150000"/>
              <a:buFont typeface="Wingdings" panose="05000000000000000000" pitchFamily="2" charset="2"/>
              <a:buChar char="ü"/>
            </a:pPr>
            <a:endParaRPr lang="en-US" sz="1800" b="1" dirty="0">
              <a:solidFill>
                <a:schemeClr val="bg1"/>
              </a:solidFill>
            </a:endParaRPr>
          </a:p>
          <a:p>
            <a:pPr marL="0" indent="0" algn="just">
              <a:buSzPct val="150000"/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242156" y="1386055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9D83957E-F1FD-4946-9C93-C38C2A0DA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63187" y="5372100"/>
            <a:ext cx="1459967" cy="12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7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64" y="9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Step 1.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702" y="1838018"/>
            <a:ext cx="3056873" cy="48102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800" b="1" dirty="0"/>
          </a:p>
          <a:p>
            <a:pPr marL="0" indent="0" algn="just">
              <a:buNone/>
            </a:pPr>
            <a:r>
              <a:rPr lang="en-US" sz="1800" b="1" dirty="0"/>
              <a:t>Access2Care: Contact &amp; Application Form</a:t>
            </a:r>
          </a:p>
          <a:p>
            <a:pPr marL="228600" lvl="1" indent="0" algn="just">
              <a:buNone/>
            </a:pPr>
            <a:endParaRPr lang="en-US" sz="1700" dirty="0"/>
          </a:p>
          <a:p>
            <a:pPr algn="just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708881" y="1433680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10880" r="51572" b="12272"/>
          <a:stretch/>
        </p:blipFill>
        <p:spPr bwMode="auto">
          <a:xfrm>
            <a:off x="4886326" y="1747769"/>
            <a:ext cx="3695700" cy="490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FB034EB-AB24-4501-832A-154088EC6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29800" y="260447"/>
            <a:ext cx="1495425" cy="9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7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7" y="604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02" y="2123768"/>
            <a:ext cx="2941708" cy="48102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800" b="1" dirty="0"/>
          </a:p>
          <a:p>
            <a:pPr marL="0" indent="0" algn="just">
              <a:buNone/>
            </a:pPr>
            <a:r>
              <a:rPr lang="en-US" sz="1800" b="1" dirty="0"/>
              <a:t>Access2Care: Credential Status Verification Form</a:t>
            </a:r>
          </a:p>
          <a:p>
            <a:pPr marL="228600" lvl="1" indent="0" algn="just">
              <a:buNone/>
            </a:pPr>
            <a:endParaRPr lang="en-US" sz="1700" dirty="0"/>
          </a:p>
          <a:p>
            <a:pPr algn="just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242156" y="1386055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9" t="7721" r="30616" b="6250"/>
          <a:stretch/>
        </p:blipFill>
        <p:spPr bwMode="auto">
          <a:xfrm>
            <a:off x="3966730" y="1754912"/>
            <a:ext cx="3939020" cy="476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5C2F7195-AD98-4BE4-94EE-2738EC166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90523">
            <a:off x="7634110" y="685788"/>
            <a:ext cx="1327128" cy="8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6" y="213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Step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242156" y="1386055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5" t="12500" r="18733" b="12698"/>
          <a:stretch/>
        </p:blipFill>
        <p:spPr bwMode="auto">
          <a:xfrm>
            <a:off x="242156" y="1869698"/>
            <a:ext cx="2331946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 txBox="1">
            <a:spLocks/>
          </p:cNvSpPr>
          <p:nvPr/>
        </p:nvSpPr>
        <p:spPr>
          <a:xfrm>
            <a:off x="6864009" y="1424958"/>
            <a:ext cx="4070691" cy="1151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endParaRPr lang="en-US" sz="1800" b="1" dirty="0"/>
          </a:p>
          <a:p>
            <a:pPr marL="0" indent="0" algn="just">
              <a:buFont typeface="Wingdings" pitchFamily="2" charset="2"/>
              <a:buNone/>
            </a:pPr>
            <a:r>
              <a:rPr lang="en-US" sz="1900" b="1" dirty="0">
                <a:solidFill>
                  <a:schemeClr val="bg1"/>
                </a:solidFill>
              </a:rPr>
              <a:t>Training &amp; Credential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chemeClr val="bg1"/>
                </a:solidFill>
              </a:rPr>
              <a:t> Operational Site Visit</a:t>
            </a:r>
          </a:p>
          <a:p>
            <a:pPr marL="228600" lvl="1" indent="0" algn="just">
              <a:buFont typeface="Wingdings" pitchFamily="2" charset="2"/>
              <a:buNone/>
            </a:pPr>
            <a:endParaRPr lang="en-US" sz="1700" dirty="0"/>
          </a:p>
          <a:p>
            <a:pPr algn="just"/>
            <a:endParaRPr lang="en-US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2" t="61120" r="45613" b="20698"/>
          <a:stretch/>
        </p:blipFill>
        <p:spPr bwMode="auto">
          <a:xfrm>
            <a:off x="6912641" y="2576396"/>
            <a:ext cx="4765417" cy="133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 txBox="1">
            <a:spLocks/>
          </p:cNvSpPr>
          <p:nvPr/>
        </p:nvSpPr>
        <p:spPr>
          <a:xfrm>
            <a:off x="6864009" y="4098016"/>
            <a:ext cx="2326565" cy="57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Training Program</a:t>
            </a:r>
          </a:p>
          <a:p>
            <a:pPr marL="228600" lvl="1" indent="0" algn="just">
              <a:buFont typeface="Wingdings" pitchFamily="2" charset="2"/>
              <a:buNone/>
            </a:pPr>
            <a:endParaRPr lang="en-US" sz="1700" dirty="0"/>
          </a:p>
          <a:p>
            <a:pPr algn="just"/>
            <a:endParaRPr lang="en-US" sz="1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7" t="35975" r="54502" b="40526"/>
          <a:stretch/>
        </p:blipFill>
        <p:spPr bwMode="auto">
          <a:xfrm>
            <a:off x="6912641" y="4612436"/>
            <a:ext cx="3631516" cy="17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 txBox="1">
            <a:spLocks/>
          </p:cNvSpPr>
          <p:nvPr/>
        </p:nvSpPr>
        <p:spPr>
          <a:xfrm>
            <a:off x="2742836" y="1869698"/>
            <a:ext cx="3057889" cy="575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</a:rPr>
              <a:t> Small Business Support</a:t>
            </a:r>
            <a:endParaRPr lang="en-US" sz="1700" dirty="0">
              <a:solidFill>
                <a:schemeClr val="bg1"/>
              </a:solidFill>
            </a:endParaRPr>
          </a:p>
          <a:p>
            <a:pPr algn="just"/>
            <a:endParaRPr lang="en-US" sz="18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8" t="33807" r="53763" b="50056"/>
          <a:stretch/>
        </p:blipFill>
        <p:spPr bwMode="auto">
          <a:xfrm>
            <a:off x="2742836" y="2430084"/>
            <a:ext cx="3727687" cy="1180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2" t="33807" r="20385" b="50056"/>
          <a:stretch/>
        </p:blipFill>
        <p:spPr bwMode="auto">
          <a:xfrm>
            <a:off x="2684533" y="3825653"/>
            <a:ext cx="3727687" cy="112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indoor, table&#10;&#10;Description generated with very high confidence">
            <a:extLst>
              <a:ext uri="{FF2B5EF4-FFF2-40B4-BE49-F238E27FC236}">
                <a16:creationId xmlns:a16="http://schemas.microsoft.com/office/drawing/2014/main" id="{5D04BA2E-21C3-40C9-91F4-7F388FA98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778227" y="151092"/>
            <a:ext cx="967409" cy="7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7E54-3EBB-48BC-B7EF-385F8C47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27" y="23760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How does the program works.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515A53-3FB9-4990-9954-885CB2A2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001" y="2123768"/>
            <a:ext cx="3606726" cy="481027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800" b="1" dirty="0"/>
          </a:p>
          <a:p>
            <a:pPr algn="just"/>
            <a:endParaRPr lang="en-US" sz="1800" b="1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b="1" dirty="0"/>
              <a:t>Access2Care: (Not Emergency Medical Transportation – NEMT)</a:t>
            </a:r>
          </a:p>
          <a:p>
            <a:pPr marL="228600" lvl="1" indent="0" algn="just">
              <a:buNone/>
            </a:pPr>
            <a:endParaRPr lang="en-US" sz="1700" dirty="0"/>
          </a:p>
          <a:p>
            <a:pPr algn="just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D56699-BA5B-4CBE-A515-E946BD1EBDEE}"/>
              </a:ext>
            </a:extLst>
          </p:cNvPr>
          <p:cNvCxnSpPr/>
          <p:nvPr/>
        </p:nvCxnSpPr>
        <p:spPr>
          <a:xfrm>
            <a:off x="242156" y="1386055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 rotWithShape="1">
          <a:blip r:embed="rId3"/>
          <a:srcRect l="15688" t="12140" r="38158" b="6357"/>
          <a:stretch/>
        </p:blipFill>
        <p:spPr>
          <a:xfrm>
            <a:off x="4418560" y="1740272"/>
            <a:ext cx="3491346" cy="46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4829-8E18-4D70-9022-966F1BA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0" y="0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Company documents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D9EB27-3B8A-4E39-8890-8126AF2BB8D7}"/>
              </a:ext>
            </a:extLst>
          </p:cNvPr>
          <p:cNvCxnSpPr/>
          <p:nvPr/>
        </p:nvCxnSpPr>
        <p:spPr>
          <a:xfrm>
            <a:off x="266700" y="1120583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76C77-68B0-4F64-A0EE-04564C1067B6}"/>
              </a:ext>
            </a:extLst>
          </p:cNvPr>
          <p:cNvSpPr txBox="1"/>
          <p:nvPr/>
        </p:nvSpPr>
        <p:spPr>
          <a:xfrm>
            <a:off x="76200" y="1377761"/>
            <a:ext cx="10467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Completed A2C application (see attached-complete, sign, and date).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Current Insurance ACORD with A2C listed as an additional insured/certificate holder.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i="1" dirty="0">
                <a:solidFill>
                  <a:schemeClr val="bg1"/>
                </a:solidFill>
              </a:rPr>
              <a:t>See attached example-we require BOTH Auto Liability and General Liability in matching amounts. Any company with 4 or more employees are required to have Worker’s Compensation Coverage per the State of Florida. If you do not have Workers Comp coverage an exemption letter must be provided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Current driver roster (see attached)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Current vehicle roster (see attached)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Copies of vehicle registrations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Copy of W-9 (see attached)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ACH Form (attached) &amp; Voided Check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Copies of Business License (if applicable, if not applicable need something in writing stating so)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Copy of Substance Abuse Policy (see attached-sign/date)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Completed Ownership Disclosure Form &amp; Copies of the DL of anyone listed on the form (see attached)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Company Contact Sheet (see attached)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List of all non-driver employees roster (need name, job function, DOB, and SS # for OIG exclusion purposes). If you have none, please indicate as such on attached roster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Vehicle Inspection Attestation (see attached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2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4829-8E18-4D70-9022-966F1BA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99" y="-123615"/>
            <a:ext cx="11503057" cy="132556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Company documents /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forms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D9EB27-3B8A-4E39-8890-8126AF2BB8D7}"/>
              </a:ext>
            </a:extLst>
          </p:cNvPr>
          <p:cNvCxnSpPr/>
          <p:nvPr/>
        </p:nvCxnSpPr>
        <p:spPr>
          <a:xfrm>
            <a:off x="0" y="1158683"/>
            <a:ext cx="1053607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976C77-68B0-4F64-A0EE-04564C1067B6}"/>
              </a:ext>
            </a:extLst>
          </p:cNvPr>
          <p:cNvSpPr txBox="1"/>
          <p:nvPr/>
        </p:nvSpPr>
        <p:spPr>
          <a:xfrm>
            <a:off x="685800" y="220340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EA3D46-8CC4-498F-AEF4-641530C4E0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598636"/>
              </p:ext>
            </p:extLst>
          </p:nvPr>
        </p:nvGraphicFramePr>
        <p:xfrm>
          <a:off x="1848513" y="1838764"/>
          <a:ext cx="1928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Packager Shell Object" showAsIcon="1" r:id="rId4" imgW="1928160" imgH="456480" progId="Package">
                  <p:embed/>
                </p:oleObj>
              </mc:Choice>
              <mc:Fallback>
                <p:oleObj name="Packager Shell Object" showAsIcon="1" r:id="rId4" imgW="19281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8513" y="1838764"/>
                        <a:ext cx="1928813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AE0F29-88CA-49FC-99A9-84576E0593F8}"/>
              </a:ext>
            </a:extLst>
          </p:cNvPr>
          <p:cNvSpPr txBox="1"/>
          <p:nvPr/>
        </p:nvSpPr>
        <p:spPr>
          <a:xfrm>
            <a:off x="23983" y="1956795"/>
            <a:ext cx="174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Application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E3B37-B588-42F2-9FC8-BB5B1AEFEF8D}"/>
              </a:ext>
            </a:extLst>
          </p:cNvPr>
          <p:cNvSpPr txBox="1"/>
          <p:nvPr/>
        </p:nvSpPr>
        <p:spPr>
          <a:xfrm>
            <a:off x="0" y="2548694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Insurance Accord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22EF49-ABF6-4721-AE3F-1629308182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61318"/>
              </p:ext>
            </p:extLst>
          </p:nvPr>
        </p:nvGraphicFramePr>
        <p:xfrm>
          <a:off x="2318116" y="2444920"/>
          <a:ext cx="11969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Packager Shell Object" showAsIcon="1" r:id="rId6" imgW="1197720" imgH="456480" progId="Package">
                  <p:embed/>
                </p:oleObj>
              </mc:Choice>
              <mc:Fallback>
                <p:oleObj name="Packager Shell Object" showAsIcon="1" r:id="rId6" imgW="119772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8116" y="2444920"/>
                        <a:ext cx="11969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A24938-45AD-4581-8E5C-F9B768C4373F}"/>
              </a:ext>
            </a:extLst>
          </p:cNvPr>
          <p:cNvSpPr txBox="1"/>
          <p:nvPr/>
        </p:nvSpPr>
        <p:spPr>
          <a:xfrm>
            <a:off x="23983" y="319285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Drivers Roaster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AD14C-B5C3-4EFB-B398-BE8DC904F472}"/>
              </a:ext>
            </a:extLst>
          </p:cNvPr>
          <p:cNvSpPr txBox="1"/>
          <p:nvPr/>
        </p:nvSpPr>
        <p:spPr>
          <a:xfrm>
            <a:off x="81397" y="3746264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Vehicle Roaster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512C1B-5E90-4675-8221-6BC8E5C24AE5}"/>
              </a:ext>
            </a:extLst>
          </p:cNvPr>
          <p:cNvSpPr txBox="1"/>
          <p:nvPr/>
        </p:nvSpPr>
        <p:spPr>
          <a:xfrm>
            <a:off x="91672" y="449104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Vehicle Registration.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B4361-2BF5-4780-9590-B8D40D068FC3}"/>
              </a:ext>
            </a:extLst>
          </p:cNvPr>
          <p:cNvSpPr txBox="1"/>
          <p:nvPr/>
        </p:nvSpPr>
        <p:spPr>
          <a:xfrm>
            <a:off x="113466" y="515538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 Copy W-9.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490ED-C5EE-4261-9762-959EF314E51D}"/>
              </a:ext>
            </a:extLst>
          </p:cNvPr>
          <p:cNvSpPr txBox="1"/>
          <p:nvPr/>
        </p:nvSpPr>
        <p:spPr>
          <a:xfrm>
            <a:off x="176701" y="581971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7. ACH Form.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F6D61-A652-4588-A1B5-5B2C75554650}"/>
              </a:ext>
            </a:extLst>
          </p:cNvPr>
          <p:cNvSpPr txBox="1"/>
          <p:nvPr/>
        </p:nvSpPr>
        <p:spPr>
          <a:xfrm>
            <a:off x="5335565" y="1748909"/>
            <a:ext cx="405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8. Business Licenses. If applicable 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5903A-DBD4-4C9B-AFEF-C8744137FF4B}"/>
              </a:ext>
            </a:extLst>
          </p:cNvPr>
          <p:cNvCxnSpPr/>
          <p:nvPr/>
        </p:nvCxnSpPr>
        <p:spPr>
          <a:xfrm>
            <a:off x="4895850" y="1486235"/>
            <a:ext cx="0" cy="3914775"/>
          </a:xfrm>
          <a:prstGeom prst="line">
            <a:avLst/>
          </a:prstGeom>
          <a:ln w="57150">
            <a:solidFill>
              <a:schemeClr val="bg2">
                <a:lumMod val="7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449147-39C1-4159-A6A2-3E7BF89463B8}"/>
              </a:ext>
            </a:extLst>
          </p:cNvPr>
          <p:cNvSpPr txBox="1"/>
          <p:nvPr/>
        </p:nvSpPr>
        <p:spPr>
          <a:xfrm>
            <a:off x="5286981" y="3112543"/>
            <a:ext cx="352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10. Company contact Sheet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9150F9-6B30-4B15-A70D-AC1656A61539}"/>
              </a:ext>
            </a:extLst>
          </p:cNvPr>
          <p:cNvSpPr txBox="1"/>
          <p:nvPr/>
        </p:nvSpPr>
        <p:spPr>
          <a:xfrm>
            <a:off x="5339056" y="2288162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9. Ownership disclosure form and copies.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EA7E3C-BC2C-4183-B037-5291FF53E80B}"/>
              </a:ext>
            </a:extLst>
          </p:cNvPr>
          <p:cNvSpPr txBox="1"/>
          <p:nvPr/>
        </p:nvSpPr>
        <p:spPr>
          <a:xfrm>
            <a:off x="5308184" y="3541836"/>
            <a:ext cx="52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11. List of all Non- Driver employees 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E35E4-FD57-47F1-AE38-CA68DD249D40}"/>
              </a:ext>
            </a:extLst>
          </p:cNvPr>
          <p:cNvSpPr txBox="1"/>
          <p:nvPr/>
        </p:nvSpPr>
        <p:spPr>
          <a:xfrm>
            <a:off x="5308184" y="4182702"/>
            <a:ext cx="525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12. Vehicle Inspection.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21DAEFCF-F11A-4B54-8EC4-00B34F5E9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343754"/>
              </p:ext>
            </p:extLst>
          </p:nvPr>
        </p:nvGraphicFramePr>
        <p:xfrm>
          <a:off x="1728011" y="5884883"/>
          <a:ext cx="10826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Packager Shell Object" showAsIcon="1" r:id="rId8" imgW="1082160" imgH="456480" progId="Package">
                  <p:embed/>
                </p:oleObj>
              </mc:Choice>
              <mc:Fallback>
                <p:oleObj name="Packager Shell Object" showAsIcon="1" r:id="rId8" imgW="10821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8011" y="5884883"/>
                        <a:ext cx="10826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5B885D30-1704-4E50-B374-A4BB29829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42911"/>
              </p:ext>
            </p:extLst>
          </p:nvPr>
        </p:nvGraphicFramePr>
        <p:xfrm>
          <a:off x="8865478" y="2845354"/>
          <a:ext cx="16541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Packager Shell Object" showAsIcon="1" r:id="rId10" imgW="1653480" imgH="456480" progId="Package">
                  <p:embed/>
                </p:oleObj>
              </mc:Choice>
              <mc:Fallback>
                <p:oleObj name="Packager Shell Object" showAsIcon="1" r:id="rId10" imgW="165348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65478" y="2845354"/>
                        <a:ext cx="16541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9E17B63A-EFE2-4BDD-AFCA-CFA280BB55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25785"/>
              </p:ext>
            </p:extLst>
          </p:nvPr>
        </p:nvGraphicFramePr>
        <p:xfrm>
          <a:off x="10089074" y="2178998"/>
          <a:ext cx="17033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Packager Shell Object" showAsIcon="1" r:id="rId12" imgW="1703160" imgH="456480" progId="Package">
                  <p:embed/>
                </p:oleObj>
              </mc:Choice>
              <mc:Fallback>
                <p:oleObj name="Packager Shell Object" showAsIcon="1" r:id="rId12" imgW="17031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89074" y="2178998"/>
                        <a:ext cx="170338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C99DED2E-BDC8-48CE-8411-D7E0E8132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46706"/>
              </p:ext>
            </p:extLst>
          </p:nvPr>
        </p:nvGraphicFramePr>
        <p:xfrm>
          <a:off x="1870615" y="5120538"/>
          <a:ext cx="857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" name="Packager Shell Object" showAsIcon="1" r:id="rId14" imgW="857160" imgH="456480" progId="Package">
                  <p:embed/>
                </p:oleObj>
              </mc:Choice>
              <mc:Fallback>
                <p:oleObj name="Packager Shell Object" showAsIcon="1" r:id="rId14" imgW="857160" imgH="456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70615" y="5120538"/>
                        <a:ext cx="857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35B74889-618C-4F39-BB32-ED6A8DD23058}"/>
              </a:ext>
            </a:extLst>
          </p:cNvPr>
          <p:cNvSpPr txBox="1"/>
          <p:nvPr/>
        </p:nvSpPr>
        <p:spPr>
          <a:xfrm>
            <a:off x="5390963" y="4906118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13. Copy of substance abuse</a:t>
            </a:r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4E7C1F69-DDD3-477F-B0C0-0A4242DB5B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839439"/>
              </p:ext>
            </p:extLst>
          </p:nvPr>
        </p:nvGraphicFramePr>
        <p:xfrm>
          <a:off x="2407994" y="304039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Worksheet" showAsIcon="1" r:id="rId16" imgW="914400" imgH="806400" progId="Excel.Sheet.12">
                  <p:embed/>
                </p:oleObj>
              </mc:Choice>
              <mc:Fallback>
                <p:oleObj name="Worksheet" showAsIcon="1" r:id="rId16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07994" y="304039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EAFB9D52-149F-497B-AB70-E1DE89096F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219705"/>
              </p:ext>
            </p:extLst>
          </p:nvPr>
        </p:nvGraphicFramePr>
        <p:xfrm>
          <a:off x="2399027" y="375729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Worksheet" showAsIcon="1" r:id="rId18" imgW="914400" imgH="806400" progId="Excel.Sheet.8">
                  <p:embed/>
                </p:oleObj>
              </mc:Choice>
              <mc:Fallback>
                <p:oleObj name="Worksheet" showAsIcon="1" r:id="rId18" imgW="914400" imgH="8064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99027" y="375729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DCCF0D97-CB8A-48EE-A59E-BE97BECBF2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667153"/>
              </p:ext>
            </p:extLst>
          </p:nvPr>
        </p:nvGraphicFramePr>
        <p:xfrm>
          <a:off x="9605253" y="352770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Worksheet" showAsIcon="1" r:id="rId20" imgW="914400" imgH="806400" progId="Excel.Sheet.12">
                  <p:embed/>
                </p:oleObj>
              </mc:Choice>
              <mc:Fallback>
                <p:oleObj name="Worksheet" showAsIcon="1" r:id="rId20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605253" y="352770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505DE8C5-CB08-4EC6-ABB2-279C5AF40B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004225"/>
              </p:ext>
            </p:extLst>
          </p:nvPr>
        </p:nvGraphicFramePr>
        <p:xfrm>
          <a:off x="8479710" y="411087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Document" showAsIcon="1" r:id="rId22" imgW="914400" imgH="806400" progId="Word.Document.12">
                  <p:embed/>
                </p:oleObj>
              </mc:Choice>
              <mc:Fallback>
                <p:oleObj name="Document" showAsIcon="1" r:id="rId22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79710" y="411087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>
            <a:extLst>
              <a:ext uri="{FF2B5EF4-FFF2-40B4-BE49-F238E27FC236}">
                <a16:creationId xmlns:a16="http://schemas.microsoft.com/office/drawing/2014/main" id="{F7C47E06-E2CC-4806-945E-A24935DD7D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609782"/>
              </p:ext>
            </p:extLst>
          </p:nvPr>
        </p:nvGraphicFramePr>
        <p:xfrm>
          <a:off x="8690853" y="498915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Document" showAsIcon="1" r:id="rId24" imgW="914400" imgH="806400" progId="Word.Document.12">
                  <p:embed/>
                </p:oleObj>
              </mc:Choice>
              <mc:Fallback>
                <p:oleObj name="Document" showAsIcon="1" r:id="rId24" imgW="914400" imgH="8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90853" y="498915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985450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17711</TotalTime>
  <Words>476</Words>
  <Application>Microsoft Office PowerPoint</Application>
  <PresentationFormat>Widescreen</PresentationFormat>
  <Paragraphs>106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Century Gothic</vt:lpstr>
      <vt:lpstr>Wingdings</vt:lpstr>
      <vt:lpstr>Wingdings 3</vt:lpstr>
      <vt:lpstr>Slice</vt:lpstr>
      <vt:lpstr>Packager Shell Object</vt:lpstr>
      <vt:lpstr>Worksheet</vt:lpstr>
      <vt:lpstr>Document</vt:lpstr>
      <vt:lpstr>Package</vt:lpstr>
      <vt:lpstr>PowerPoint Presentation</vt:lpstr>
      <vt:lpstr>Vision – Mission &amp; Values.</vt:lpstr>
      <vt:lpstr>Major players</vt:lpstr>
      <vt:lpstr>Step 1. </vt:lpstr>
      <vt:lpstr>Step 2</vt:lpstr>
      <vt:lpstr>Step 3</vt:lpstr>
      <vt:lpstr>How does the program works.</vt:lpstr>
      <vt:lpstr>Company documents</vt:lpstr>
      <vt:lpstr>Company documents / forms</vt:lpstr>
      <vt:lpstr>Driver documents</vt:lpstr>
      <vt:lpstr>How we do Business…..</vt:lpstr>
      <vt:lpstr>Next Steps.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Services Solutions USA</dc:title>
  <dc:creator>Mayra Castillo</dc:creator>
  <cp:lastModifiedBy>Mayra Castillo</cp:lastModifiedBy>
  <cp:revision>77</cp:revision>
  <cp:lastPrinted>2018-02-06T16:31:32Z</cp:lastPrinted>
  <dcterms:created xsi:type="dcterms:W3CDTF">2017-10-19T19:30:04Z</dcterms:created>
  <dcterms:modified xsi:type="dcterms:W3CDTF">2018-02-07T00:47:14Z</dcterms:modified>
</cp:coreProperties>
</file>